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65" r:id="rId4"/>
    <p:sldId id="259" r:id="rId5"/>
    <p:sldId id="264" r:id="rId6"/>
    <p:sldId id="263" r:id="rId7"/>
    <p:sldId id="258" r:id="rId8"/>
    <p:sldId id="262" r:id="rId9"/>
    <p:sldId id="260" r:id="rId10"/>
    <p:sldId id="261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65"/>
            <p14:sldId id="259"/>
            <p14:sldId id="264"/>
            <p14:sldId id="263"/>
            <p14:sldId id="258"/>
            <p14:sldId id="262"/>
            <p14:sldId id="260"/>
            <p14:sldId id="261"/>
            <p14:sldId id="266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47"/>
    <p:restoredTop sz="86405"/>
  </p:normalViewPr>
  <p:slideViewPr>
    <p:cSldViewPr snapToGrid="0" snapToObjects="1">
      <p:cViewPr>
        <p:scale>
          <a:sx n="108" d="100"/>
          <a:sy n="108" d="100"/>
        </p:scale>
        <p:origin x="2336" y="15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11/22/17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3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55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1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apis.guru/graphql-voyager/" TargetMode="External"/><Relationship Id="rId3" Type="http://schemas.openxmlformats.org/officeDocument/2006/relationships/hyperlink" Target="https://www.slideshare.net/Codemotion/tomer-elmalem-graphql-apis-rest-in-peace-codemotion-milan-2017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kafka.apache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wagger.io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openapis.org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Communication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MQTT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MQTT: Message Queue </a:t>
            </a:r>
            <a:r>
              <a:rPr lang="en-US" dirty="0" err="1" smtClean="0"/>
              <a:t>TelemetryTransport</a:t>
            </a:r>
            <a:endParaRPr lang="en-US" dirty="0" smtClean="0"/>
          </a:p>
          <a:p>
            <a:r>
              <a:rPr lang="en-US" dirty="0" smtClean="0"/>
              <a:t>Very lightweight messaging protocol – used in </a:t>
            </a:r>
            <a:r>
              <a:rPr lang="en-US" dirty="0" err="1" smtClean="0"/>
              <a:t>IoT</a:t>
            </a:r>
            <a:r>
              <a:rPr lang="en-US" dirty="0" smtClean="0"/>
              <a:t> World</a:t>
            </a:r>
          </a:p>
          <a:p>
            <a:r>
              <a:rPr lang="en-US" dirty="0" smtClean="0"/>
              <a:t>Publish/Subscribe Architecture</a:t>
            </a:r>
          </a:p>
          <a:p>
            <a:r>
              <a:rPr lang="en-US" dirty="0" smtClean="0"/>
              <a:t>3 QOS Levels higher </a:t>
            </a:r>
          </a:p>
          <a:p>
            <a:pPr lvl="1"/>
            <a:r>
              <a:rPr lang="en-US" dirty="0" smtClean="0"/>
              <a:t>higher level </a:t>
            </a:r>
            <a:r>
              <a:rPr lang="en-US" dirty="0" smtClean="0">
                <a:sym typeface="Wingdings"/>
              </a:rPr>
              <a:t> more server resources needed</a:t>
            </a:r>
          </a:p>
          <a:p>
            <a:pPr lvl="1"/>
            <a:r>
              <a:rPr lang="en-US" dirty="0" smtClean="0">
                <a:sym typeface="Wingdings"/>
              </a:rPr>
              <a:t>higher level  more bandwidth needed</a:t>
            </a:r>
            <a:endParaRPr lang="en-US" dirty="0" smtClean="0"/>
          </a:p>
          <a:p>
            <a:r>
              <a:rPr lang="en-US" dirty="0" smtClean="0"/>
              <a:t>A lot of clients on a single server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more MQTT in presentation from 23.11.2017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6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Backend 4 Frontend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 bwMode="auto">
          <a:xfrm>
            <a:off x="1607256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smtClean="0">
                <a:solidFill>
                  <a:schemeClr val="tx1"/>
                </a:solidFill>
                <a:latin typeface="Courier New" pitchFamily="49" charset="0"/>
              </a:rPr>
              <a:t>#1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207286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#3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407271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#2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6946542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#4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1144118" y="3598223"/>
            <a:ext cx="7078542" cy="758043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Backend </a:t>
            </a:r>
            <a:r>
              <a:rPr lang="de-DE" sz="1600" b="1" smtClean="0">
                <a:solidFill>
                  <a:schemeClr val="tx1"/>
                </a:solidFill>
                <a:latin typeface="Courier New" pitchFamily="49" charset="0"/>
              </a:rPr>
              <a:t>4 Frontend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4" name="Gerade Verbindung mit Pfeil 13"/>
          <p:cNvCxnSpPr>
            <a:stCxn id="10" idx="2"/>
            <a:endCxn id="4" idx="0"/>
          </p:cNvCxnSpPr>
          <p:nvPr/>
        </p:nvCxnSpPr>
        <p:spPr bwMode="auto">
          <a:xfrm flipH="1">
            <a:off x="2106021" y="4356266"/>
            <a:ext cx="2577368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2"/>
            <a:endCxn id="8" idx="0"/>
          </p:cNvCxnSpPr>
          <p:nvPr/>
        </p:nvCxnSpPr>
        <p:spPr bwMode="auto">
          <a:xfrm flipH="1">
            <a:off x="3906036" y="4356266"/>
            <a:ext cx="777353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10" idx="2"/>
            <a:endCxn id="7" idx="0"/>
          </p:cNvCxnSpPr>
          <p:nvPr/>
        </p:nvCxnSpPr>
        <p:spPr bwMode="auto">
          <a:xfrm>
            <a:off x="4683389" y="4356266"/>
            <a:ext cx="1022662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9" idx="0"/>
          </p:cNvCxnSpPr>
          <p:nvPr/>
        </p:nvCxnSpPr>
        <p:spPr bwMode="auto">
          <a:xfrm>
            <a:off x="4683389" y="4356266"/>
            <a:ext cx="2761918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Bild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663" y="1586016"/>
            <a:ext cx="1074057" cy="1074057"/>
          </a:xfrm>
          <a:prstGeom prst="rect">
            <a:avLst/>
          </a:prstGeom>
        </p:spPr>
      </p:pic>
      <p:cxnSp>
        <p:nvCxnSpPr>
          <p:cNvPr id="58" name="Gerade Verbindung mit Pfeil 57"/>
          <p:cNvCxnSpPr>
            <a:stCxn id="56" idx="2"/>
            <a:endCxn id="4" idx="0"/>
          </p:cNvCxnSpPr>
          <p:nvPr/>
        </p:nvCxnSpPr>
        <p:spPr bwMode="auto">
          <a:xfrm flipH="1">
            <a:off x="2106021" y="2660073"/>
            <a:ext cx="2551671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56" idx="2"/>
            <a:endCxn id="8" idx="0"/>
          </p:cNvCxnSpPr>
          <p:nvPr/>
        </p:nvCxnSpPr>
        <p:spPr bwMode="auto">
          <a:xfrm flipH="1">
            <a:off x="3906036" y="2660073"/>
            <a:ext cx="751656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Gerade Verbindung mit Pfeil 61"/>
          <p:cNvCxnSpPr>
            <a:stCxn id="56" idx="2"/>
            <a:endCxn id="7" idx="0"/>
          </p:cNvCxnSpPr>
          <p:nvPr/>
        </p:nvCxnSpPr>
        <p:spPr bwMode="auto">
          <a:xfrm>
            <a:off x="4657692" y="2660073"/>
            <a:ext cx="1048359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Gerade Verbindung mit Pfeil 64"/>
          <p:cNvCxnSpPr>
            <a:stCxn id="56" idx="2"/>
            <a:endCxn id="9" idx="0"/>
          </p:cNvCxnSpPr>
          <p:nvPr/>
        </p:nvCxnSpPr>
        <p:spPr bwMode="auto">
          <a:xfrm>
            <a:off x="4657692" y="2660073"/>
            <a:ext cx="2787615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>
            <a:stCxn id="56" idx="2"/>
            <a:endCxn id="10" idx="0"/>
          </p:cNvCxnSpPr>
          <p:nvPr/>
        </p:nvCxnSpPr>
        <p:spPr bwMode="auto">
          <a:xfrm>
            <a:off x="4657692" y="2660073"/>
            <a:ext cx="25697" cy="93815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760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API</a:t>
            </a:r>
          </a:p>
          <a:p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Facebook in 2012</a:t>
            </a:r>
          </a:p>
          <a:p>
            <a:r>
              <a:rPr lang="de-DE" dirty="0" smtClean="0"/>
              <a:t>Key </a:t>
            </a:r>
            <a:r>
              <a:rPr lang="de-DE" dirty="0" err="1" smtClean="0"/>
              <a:t>conecpts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r>
              <a:rPr lang="de-DE" dirty="0" smtClean="0"/>
              <a:t>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endParaRPr lang="de-DE" dirty="0" smtClean="0"/>
          </a:p>
          <a:p>
            <a:pPr lvl="1"/>
            <a:r>
              <a:rPr lang="de-DE" dirty="0" err="1"/>
              <a:t>h</a:t>
            </a:r>
            <a:r>
              <a:rPr lang="de-DE" dirty="0" err="1" smtClean="0"/>
              <a:t>ierachrical</a:t>
            </a:r>
            <a:endParaRPr lang="de-DE" dirty="0" smtClean="0"/>
          </a:p>
          <a:p>
            <a:pPr lvl="1"/>
            <a:r>
              <a:rPr lang="de-DE" dirty="0" err="1"/>
              <a:t>p</a:t>
            </a:r>
            <a:r>
              <a:rPr lang="de-DE" dirty="0" err="1" smtClean="0"/>
              <a:t>roduct-centric</a:t>
            </a:r>
            <a:endParaRPr lang="de-DE" dirty="0" smtClean="0"/>
          </a:p>
          <a:p>
            <a:pPr lvl="1"/>
            <a:r>
              <a:rPr lang="de-DE" dirty="0"/>
              <a:t>s</a:t>
            </a:r>
            <a:r>
              <a:rPr lang="de-DE" dirty="0" smtClean="0"/>
              <a:t>trong-</a:t>
            </a:r>
            <a:r>
              <a:rPr lang="de-DE" dirty="0" err="1" smtClean="0"/>
              <a:t>typed</a:t>
            </a:r>
            <a:endParaRPr lang="de-DE" dirty="0" smtClean="0"/>
          </a:p>
          <a:p>
            <a:pPr lvl="1"/>
            <a:r>
              <a:rPr lang="de-DE" dirty="0" err="1" smtClean="0"/>
              <a:t>Introspective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r>
              <a:rPr lang="de-DE" dirty="0" smtClean="0"/>
              <a:t>?</a:t>
            </a:r>
          </a:p>
          <a:p>
            <a:pPr lvl="1"/>
            <a:r>
              <a:rPr lang="de-DE" dirty="0" err="1" smtClean="0"/>
              <a:t>Ask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,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endParaRPr lang="de-DE" dirty="0" smtClean="0"/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r>
              <a:rPr lang="de-DE" dirty="0" smtClean="0"/>
              <a:t> in a </a:t>
            </a:r>
            <a:r>
              <a:rPr lang="de-DE" dirty="0" err="1" smtClean="0"/>
              <a:t>single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de-DE" dirty="0" smtClean="0"/>
          </a:p>
          <a:p>
            <a:pPr lvl="1"/>
            <a:r>
              <a:rPr lang="de-DE" dirty="0" err="1" smtClean="0"/>
              <a:t>Describe</a:t>
            </a:r>
            <a:r>
              <a:rPr lang="de-DE" dirty="0" smtClean="0"/>
              <a:t> </a:t>
            </a:r>
            <a:r>
              <a:rPr lang="de-DE" dirty="0" err="1" smtClean="0"/>
              <a:t>what‘s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 type </a:t>
            </a:r>
            <a:r>
              <a:rPr lang="de-DE" dirty="0" err="1" smtClean="0"/>
              <a:t>system</a:t>
            </a:r>
            <a:endParaRPr lang="de-DE" dirty="0" smtClean="0"/>
          </a:p>
          <a:p>
            <a:pPr lvl="1"/>
            <a:r>
              <a:rPr lang="de-DE" dirty="0" smtClean="0"/>
              <a:t>Move </a:t>
            </a:r>
            <a:r>
              <a:rPr lang="de-DE" dirty="0" err="1" smtClean="0"/>
              <a:t>faster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powerful </a:t>
            </a:r>
            <a:r>
              <a:rPr lang="de-DE" dirty="0" err="1" smtClean="0"/>
              <a:t>developer</a:t>
            </a:r>
            <a:r>
              <a:rPr lang="de-DE" dirty="0" smtClean="0"/>
              <a:t> </a:t>
            </a:r>
            <a:r>
              <a:rPr lang="de-DE" dirty="0" err="1" smtClean="0"/>
              <a:t>toools</a:t>
            </a:r>
            <a:endParaRPr lang="de-DE" dirty="0" smtClean="0"/>
          </a:p>
          <a:p>
            <a:pPr lvl="1"/>
            <a:r>
              <a:rPr lang="de-DE" dirty="0" err="1" smtClean="0"/>
              <a:t>Evolve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API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versions</a:t>
            </a:r>
            <a:endParaRPr lang="de-DE" dirty="0" smtClean="0"/>
          </a:p>
          <a:p>
            <a:pPr lvl="1"/>
            <a:r>
              <a:rPr lang="de-DE" dirty="0" smtClean="0"/>
              <a:t>Bring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own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endParaRPr lang="de-DE" dirty="0" smtClean="0"/>
          </a:p>
          <a:p>
            <a:pPr lvl="1"/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675037" y="6116300"/>
            <a:ext cx="22813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hlinkClick r:id="rId2"/>
              </a:rPr>
              <a:t>https://apis.guru/graphql-voyager</a:t>
            </a:r>
            <a:r>
              <a:rPr lang="de-DE" sz="1100" dirty="0" smtClean="0">
                <a:hlinkClick r:id="rId2"/>
              </a:rPr>
              <a:t>/</a:t>
            </a:r>
            <a:endParaRPr lang="de-DE" sz="1100" dirty="0" smtClean="0"/>
          </a:p>
          <a:p>
            <a:endParaRPr lang="de-DE" sz="1100" dirty="0"/>
          </a:p>
        </p:txBody>
      </p:sp>
      <p:sp>
        <p:nvSpPr>
          <p:cNvPr id="5" name="Textfeld 4"/>
          <p:cNvSpPr txBox="1"/>
          <p:nvPr/>
        </p:nvSpPr>
        <p:spPr>
          <a:xfrm>
            <a:off x="2135333" y="5854690"/>
            <a:ext cx="68210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hlinkClick r:id="rId3"/>
              </a:rPr>
              <a:t>https</a:t>
            </a:r>
            <a:r>
              <a:rPr lang="de-DE" sz="1100" dirty="0">
                <a:hlinkClick r:id="rId3"/>
              </a:rPr>
              <a:t>://</a:t>
            </a:r>
            <a:r>
              <a:rPr lang="de-DE" sz="1100" dirty="0" smtClean="0">
                <a:hlinkClick r:id="rId3"/>
              </a:rPr>
              <a:t>www.slideshare.net/Codemotion/tomer-elmalem-graphql-apis-rest-in-peace-codemotion-milan-2017</a:t>
            </a:r>
            <a:endParaRPr lang="de-DE" sz="1100" dirty="0" smtClean="0"/>
          </a:p>
        </p:txBody>
      </p:sp>
    </p:spTree>
    <p:extLst>
      <p:ext uri="{BB962C8B-B14F-4D97-AF65-F5344CB8AC3E}">
        <p14:creationId xmlns:p14="http://schemas.microsoft.com/office/powerpoint/2010/main" val="145383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vs. </a:t>
            </a:r>
            <a:r>
              <a:rPr lang="de-DE" dirty="0" err="1" smtClean="0"/>
              <a:t>graphQL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5" y="1402915"/>
            <a:ext cx="2323507" cy="4847573"/>
          </a:xfrm>
        </p:spPr>
        <p:txBody>
          <a:bodyPr/>
          <a:lstStyle/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r>
              <a:rPr lang="de-DE" sz="1100" dirty="0" smtClean="0"/>
              <a:t>GET /</a:t>
            </a:r>
            <a:r>
              <a:rPr lang="de-DE" sz="1100" dirty="0" err="1" smtClean="0"/>
              <a:t>products</a:t>
            </a:r>
            <a:r>
              <a:rPr lang="de-DE" sz="1100" dirty="0" smtClean="0"/>
              <a:t>/:</a:t>
            </a:r>
            <a:r>
              <a:rPr lang="de-DE" sz="1100" dirty="0" err="1" smtClean="0"/>
              <a:t>productId</a:t>
            </a:r>
            <a:r>
              <a:rPr lang="de-DE" sz="1100" dirty="0" smtClean="0"/>
              <a:t>/</a:t>
            </a:r>
            <a:r>
              <a:rPr lang="de-DE" sz="1100" dirty="0" err="1" smtClean="0"/>
              <a:t>comments</a:t>
            </a:r>
            <a:endParaRPr lang="de-DE" sz="1100" dirty="0" smtClean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r>
              <a:rPr lang="de-DE" sz="1100" dirty="0" smtClean="0"/>
              <a:t>GET /</a:t>
            </a:r>
            <a:r>
              <a:rPr lang="de-DE" sz="1100" dirty="0" err="1" smtClean="0"/>
              <a:t>comments</a:t>
            </a:r>
            <a:r>
              <a:rPr lang="de-DE" sz="1100" dirty="0" smtClean="0"/>
              <a:t>/:</a:t>
            </a:r>
            <a:r>
              <a:rPr lang="de-DE" sz="1100" dirty="0" err="1" smtClean="0"/>
              <a:t>commentId</a:t>
            </a:r>
            <a:r>
              <a:rPr lang="de-DE" sz="1100" dirty="0" smtClean="0"/>
              <a:t>/</a:t>
            </a:r>
            <a:r>
              <a:rPr lang="de-DE" sz="1100" dirty="0" err="1" smtClean="0"/>
              <a:t>pictures</a:t>
            </a:r>
            <a:endParaRPr lang="de-DE" sz="1100" dirty="0" smtClean="0"/>
          </a:p>
          <a:p>
            <a:pPr marL="0" indent="0">
              <a:buNone/>
            </a:pPr>
            <a:r>
              <a:rPr lang="de-DE" sz="1100" dirty="0" smtClean="0"/>
              <a:t>(</a:t>
            </a:r>
            <a:r>
              <a:rPr lang="de-DE" sz="1100" dirty="0" err="1" smtClean="0"/>
              <a:t>for</a:t>
            </a:r>
            <a:r>
              <a:rPr lang="de-DE" sz="1100" dirty="0" smtClean="0"/>
              <a:t> </a:t>
            </a:r>
            <a:r>
              <a:rPr lang="de-DE" sz="1100" dirty="0" err="1" smtClean="0"/>
              <a:t>each</a:t>
            </a:r>
            <a:r>
              <a:rPr lang="de-DE" sz="1100" dirty="0" smtClean="0"/>
              <a:t> </a:t>
            </a:r>
            <a:r>
              <a:rPr lang="de-DE" sz="1100" dirty="0" err="1" smtClean="0"/>
              <a:t>commentId</a:t>
            </a:r>
            <a:r>
              <a:rPr lang="de-DE" sz="1100" dirty="0" smtClean="0"/>
              <a:t>)</a:t>
            </a:r>
            <a:endParaRPr lang="de-DE" sz="11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1392430" y="1402915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REST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392431" y="5618303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REST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6211832" y="1402915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graphQL</a:t>
            </a: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6211832" y="5618303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err="1" smtClean="0">
                <a:latin typeface="Courier New" pitchFamily="49" charset="0"/>
              </a:rPr>
              <a:t>graphQL</a:t>
            </a:r>
            <a:r>
              <a:rPr lang="de-DE" sz="1600" b="1" dirty="0" smtClean="0">
                <a:latin typeface="Courier New" pitchFamily="49" charset="0"/>
              </a:rPr>
              <a:t> Server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0" name="Gerade Verbindung mit Pfeil 9"/>
          <p:cNvCxnSpPr/>
          <p:nvPr/>
        </p:nvCxnSpPr>
        <p:spPr bwMode="auto">
          <a:xfrm flipH="1">
            <a:off x="7848365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V="1">
            <a:off x="8093880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 bwMode="auto">
          <a:xfrm flipH="1">
            <a:off x="2787688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 bwMode="auto">
          <a:xfrm flipV="1">
            <a:off x="3033203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 bwMode="auto">
          <a:xfrm flipH="1">
            <a:off x="3226040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 bwMode="auto">
          <a:xfrm flipV="1">
            <a:off x="3471555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3581976" y="2035100"/>
            <a:ext cx="20313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[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1,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2, </a:t>
            </a:r>
            <a:r>
              <a:rPr lang="de-DE" sz="1100" dirty="0" err="1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‘..‘},</a:t>
            </a:r>
            <a:endParaRPr lang="de-DE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]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3621920" y="4363384"/>
            <a:ext cx="256993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[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1,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: 2,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  <a:endParaRPr lang="de-DE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]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5893984" y="2945326"/>
            <a:ext cx="1954381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comments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(&lt;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productId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&gt;){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pictures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endParaRPr lang="de-DE" sz="11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54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Messaging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Services must handle requests from the application’s clients. Furthermore, services must sometimes collaborate to handle those requests. They must use an inter-process communication protocol.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Use asynchronous messaging for inter-service communication. Services communicating by exchanging messages over messaging channels.</a:t>
            </a:r>
          </a:p>
          <a:p>
            <a:r>
              <a:rPr lang="en-US" dirty="0" smtClean="0"/>
              <a:t>There are numerous examples of asynchronous messaging technologies</a:t>
            </a:r>
          </a:p>
          <a:p>
            <a:pPr lvl="1"/>
            <a:r>
              <a:rPr lang="en-US" dirty="0" smtClean="0"/>
              <a:t>Apache Kafka</a:t>
            </a:r>
          </a:p>
          <a:p>
            <a:pPr lvl="1"/>
            <a:r>
              <a:rPr lang="en-US" dirty="0" err="1" smtClean="0"/>
              <a:t>RabbitMQ</a:t>
            </a:r>
            <a:endParaRPr lang="en-US" dirty="0" smtClean="0"/>
          </a:p>
          <a:p>
            <a:r>
              <a:rPr lang="en-US" dirty="0" smtClean="0"/>
              <a:t>This pattern has the following benefits:</a:t>
            </a:r>
          </a:p>
          <a:p>
            <a:pPr lvl="1"/>
            <a:r>
              <a:rPr lang="en-US" dirty="0" smtClean="0"/>
              <a:t>Loose coupling since it decouples client from services</a:t>
            </a:r>
          </a:p>
          <a:p>
            <a:pPr lvl="1"/>
            <a:r>
              <a:rPr lang="en-US" dirty="0" smtClean="0"/>
              <a:t>Improved availability since the message broker buffers messages until the consumer is able to process them</a:t>
            </a:r>
          </a:p>
          <a:p>
            <a:pPr lvl="1"/>
            <a:r>
              <a:rPr lang="en-US" dirty="0" smtClean="0"/>
              <a:t>Supports a variety of communication patterns including request/reply, notifications, request/</a:t>
            </a:r>
            <a:r>
              <a:rPr lang="en-US" dirty="0" err="1" smtClean="0"/>
              <a:t>async</a:t>
            </a:r>
            <a:r>
              <a:rPr lang="en-US" dirty="0" smtClean="0"/>
              <a:t> response, publish/subscribe, publish/</a:t>
            </a:r>
            <a:r>
              <a:rPr lang="en-US" dirty="0" err="1" smtClean="0"/>
              <a:t>async</a:t>
            </a:r>
            <a:r>
              <a:rPr lang="en-US" dirty="0" smtClean="0"/>
              <a:t> response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5283631" y="6250488"/>
            <a:ext cx="367280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http://</a:t>
            </a:r>
            <a:r>
              <a:rPr lang="de-DE" sz="900" dirty="0" err="1"/>
              <a:t>microservices.io</a:t>
            </a:r>
            <a:r>
              <a:rPr lang="de-DE" sz="900" dirty="0"/>
              <a:t>/</a:t>
            </a:r>
            <a:r>
              <a:rPr lang="de-DE" sz="900" dirty="0" err="1"/>
              <a:t>patterns</a:t>
            </a:r>
            <a:r>
              <a:rPr lang="de-DE" sz="900" dirty="0"/>
              <a:t>/</a:t>
            </a:r>
            <a:r>
              <a:rPr lang="de-DE" sz="900" dirty="0" err="1"/>
              <a:t>communication</a:t>
            </a:r>
            <a:r>
              <a:rPr lang="de-DE" sz="900" dirty="0"/>
              <a:t>-style/</a:t>
            </a:r>
            <a:r>
              <a:rPr lang="de-DE" sz="900" dirty="0" err="1"/>
              <a:t>messaging.html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135998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Kafka </a:t>
            </a:r>
            <a:r>
              <a:rPr lang="mr-IN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Kafka?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Distributed, partitioned, replicated commit log service</a:t>
            </a:r>
          </a:p>
          <a:p>
            <a:r>
              <a:rPr lang="en-US" dirty="0" smtClean="0"/>
              <a:t>Pub/Sub messaging functionality</a:t>
            </a:r>
          </a:p>
          <a:p>
            <a:r>
              <a:rPr lang="en-US" dirty="0" smtClean="0"/>
              <a:t>Created by LinkedIn, now an Apache open-source project</a:t>
            </a:r>
          </a:p>
          <a:p>
            <a:r>
              <a:rPr lang="en-US" dirty="0" smtClean="0"/>
              <a:t>Fast</a:t>
            </a:r>
          </a:p>
          <a:p>
            <a:pPr lvl="1"/>
            <a:r>
              <a:rPr lang="en-US" dirty="0" smtClean="0"/>
              <a:t>But helps with Back-Pressure (Fast Producer, Slow Consumer Problem)</a:t>
            </a:r>
          </a:p>
          <a:p>
            <a:r>
              <a:rPr lang="en-US" dirty="0" smtClean="0"/>
              <a:t>Resilient</a:t>
            </a:r>
          </a:p>
          <a:p>
            <a:pPr lvl="1"/>
            <a:r>
              <a:rPr lang="en-US" dirty="0" smtClean="0"/>
              <a:t>Brokers persist data to disk</a:t>
            </a:r>
          </a:p>
          <a:p>
            <a:pPr lvl="1"/>
            <a:r>
              <a:rPr lang="en-US" dirty="0" smtClean="0"/>
              <a:t>Broker Partitions are replicated to other nodes</a:t>
            </a:r>
          </a:p>
          <a:p>
            <a:pPr lvl="1"/>
            <a:r>
              <a:rPr lang="en-US" dirty="0" smtClean="0"/>
              <a:t>Consumers start where they left off</a:t>
            </a:r>
          </a:p>
          <a:p>
            <a:pPr lvl="1"/>
            <a:r>
              <a:rPr lang="en-US" dirty="0" smtClean="0"/>
              <a:t>Producers can retry at-least-once messaging</a:t>
            </a:r>
          </a:p>
          <a:p>
            <a:r>
              <a:rPr lang="en-US" dirty="0" smtClean="0"/>
              <a:t>Scalable</a:t>
            </a:r>
          </a:p>
          <a:p>
            <a:pPr lvl="1"/>
            <a:r>
              <a:rPr lang="en-US" dirty="0" smtClean="0"/>
              <a:t>Capacity can be added at runtime </a:t>
            </a:r>
            <a:r>
              <a:rPr lang="en-US" dirty="0" err="1" smtClean="0"/>
              <a:t>wihout</a:t>
            </a:r>
            <a:r>
              <a:rPr lang="en-US" dirty="0" smtClean="0"/>
              <a:t> downtime</a:t>
            </a:r>
          </a:p>
          <a:p>
            <a:pPr lvl="1"/>
            <a:r>
              <a:rPr lang="en-US" dirty="0" smtClean="0"/>
              <a:t>Topics can be larger than any single node could hold</a:t>
            </a:r>
          </a:p>
          <a:p>
            <a:pPr lvl="1"/>
            <a:r>
              <a:rPr lang="en-US" dirty="0" smtClean="0"/>
              <a:t>Additional partitions can be added to add more parallelism</a:t>
            </a:r>
            <a:endParaRPr lang="en-US" dirty="0"/>
          </a:p>
          <a:p>
            <a:r>
              <a:rPr lang="en-US" dirty="0" smtClean="0"/>
              <a:t>Perhaps we will deep dive into Kafka in data persistence lesson (event sourcing in a journal with </a:t>
            </a:r>
            <a:r>
              <a:rPr lang="en-US" dirty="0" err="1" smtClean="0"/>
              <a:t>kafka</a:t>
            </a:r>
            <a:r>
              <a:rPr lang="en-US" dirty="0" smtClean="0"/>
              <a:t>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7422078" y="6135072"/>
            <a:ext cx="144783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2"/>
              </a:rPr>
              <a:t>https://kafka.apache.org</a:t>
            </a:r>
            <a:r>
              <a:rPr lang="de-DE" sz="900" dirty="0" smtClean="0">
                <a:hlinkClick r:id="rId2"/>
              </a:rPr>
              <a:t>/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88448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Overview</a:t>
            </a:r>
          </a:p>
          <a:p>
            <a:r>
              <a:rPr lang="en-US" sz="1708" dirty="0" smtClean="0"/>
              <a:t>REST </a:t>
            </a:r>
          </a:p>
          <a:p>
            <a:r>
              <a:rPr lang="en-US" sz="1646" dirty="0" err="1" smtClean="0"/>
              <a:t>gRPC</a:t>
            </a:r>
            <a:endParaRPr lang="en-US" sz="1646" dirty="0" smtClean="0"/>
          </a:p>
          <a:p>
            <a:r>
              <a:rPr lang="en-US" dirty="0" smtClean="0"/>
              <a:t>MQTT (in an </a:t>
            </a:r>
            <a:r>
              <a:rPr lang="en-US" dirty="0" err="1" smtClean="0"/>
              <a:t>IoT</a:t>
            </a:r>
            <a:r>
              <a:rPr lang="en-US" dirty="0" smtClean="0"/>
              <a:t> World)</a:t>
            </a:r>
          </a:p>
          <a:p>
            <a:r>
              <a:rPr lang="en-US" dirty="0" smtClean="0"/>
              <a:t>Backend 4 Frontend Pattern (REST)</a:t>
            </a:r>
          </a:p>
          <a:p>
            <a:r>
              <a:rPr lang="en-US" dirty="0" err="1" smtClean="0"/>
              <a:t>graphQL</a:t>
            </a:r>
            <a:endParaRPr lang="en-US" dirty="0" smtClean="0"/>
          </a:p>
          <a:p>
            <a:r>
              <a:rPr lang="en-US" dirty="0" smtClean="0"/>
              <a:t>Messaging</a:t>
            </a:r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5" y="1416552"/>
            <a:ext cx="8041477" cy="477013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076523" y="5479002"/>
            <a:ext cx="6828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err="1" smtClean="0"/>
              <a:t>External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endParaRPr lang="de-DE" dirty="0" smtClean="0"/>
          </a:p>
          <a:p>
            <a:pPr algn="r"/>
            <a:r>
              <a:rPr lang="de-DE" dirty="0" smtClean="0"/>
              <a:t>Internal </a:t>
            </a:r>
            <a:r>
              <a:rPr lang="de-DE" dirty="0" err="1" smtClean="0"/>
              <a:t>Communicaton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User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</a:p>
          <a:p>
            <a:pPr algn="r"/>
            <a:r>
              <a:rPr lang="de-DE" dirty="0" smtClean="0"/>
              <a:t>different </a:t>
            </a:r>
            <a:r>
              <a:rPr lang="de-DE" dirty="0" err="1" smtClean="0"/>
              <a:t>microservices</a:t>
            </a:r>
            <a:r>
              <a:rPr lang="de-DE" dirty="0" smtClean="0"/>
              <a:t> via </a:t>
            </a:r>
            <a:r>
              <a:rPr lang="de-DE" dirty="0" err="1" smtClean="0"/>
              <a:t>graphQL</a:t>
            </a:r>
            <a:r>
              <a:rPr lang="de-DE" dirty="0" smtClean="0"/>
              <a:t>, REST </a:t>
            </a:r>
            <a:r>
              <a:rPr lang="de-DE" dirty="0" err="1" smtClean="0"/>
              <a:t>over</a:t>
            </a:r>
            <a:r>
              <a:rPr lang="de-DE" dirty="0" smtClean="0"/>
              <a:t> HTTP, </a:t>
            </a:r>
            <a:r>
              <a:rPr lang="de-DE" dirty="0" err="1" smtClean="0"/>
              <a:t>gRPC</a:t>
            </a:r>
            <a:r>
              <a:rPr lang="de-DE" dirty="0" smtClean="0"/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107603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– Fundamentals &amp; Best </a:t>
            </a:r>
            <a:r>
              <a:rPr lang="en-US" dirty="0" err="1" smtClean="0"/>
              <a:t>Practises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/>
              </a:rPr>
              <a:t> </a:t>
            </a:r>
            <a:r>
              <a:rPr lang="de-DE" dirty="0" smtClean="0">
                <a:sym typeface="Wingdings"/>
              </a:rPr>
              <a:t>VV </a:t>
            </a:r>
            <a:r>
              <a:rPr lang="de-DE" dirty="0">
                <a:sym typeface="Wingdings"/>
              </a:rPr>
              <a:t>Semester </a:t>
            </a:r>
            <a:r>
              <a:rPr lang="de-DE" dirty="0" smtClean="0">
                <a:sym typeface="Wingdings"/>
              </a:rPr>
              <a:t>4</a:t>
            </a:r>
            <a:endParaRPr lang="de-DE" dirty="0" smtClean="0"/>
          </a:p>
          <a:p>
            <a:r>
              <a:rPr lang="de-DE" dirty="0" smtClean="0"/>
              <a:t>Resources</a:t>
            </a:r>
          </a:p>
          <a:p>
            <a:pPr lvl="1"/>
            <a:r>
              <a:rPr lang="de-DE" dirty="0" err="1" smtClean="0"/>
              <a:t>Nouns</a:t>
            </a:r>
            <a:r>
              <a:rPr lang="de-DE" dirty="0" smtClean="0"/>
              <a:t>, not Verbs</a:t>
            </a:r>
          </a:p>
          <a:p>
            <a:pPr lvl="1"/>
            <a:r>
              <a:rPr lang="de-DE" dirty="0" err="1" smtClean="0"/>
              <a:t>Coarse</a:t>
            </a:r>
            <a:r>
              <a:rPr lang="de-DE" dirty="0" smtClean="0"/>
              <a:t> </a:t>
            </a:r>
            <a:r>
              <a:rPr lang="de-DE" dirty="0" err="1" smtClean="0"/>
              <a:t>Grained</a:t>
            </a:r>
            <a:r>
              <a:rPr lang="de-DE" dirty="0" smtClean="0"/>
              <a:t>, not Fine </a:t>
            </a:r>
            <a:r>
              <a:rPr lang="de-DE" dirty="0" err="1" smtClean="0"/>
              <a:t>Grained</a:t>
            </a:r>
            <a:endParaRPr lang="de-DE" dirty="0" smtClean="0"/>
          </a:p>
          <a:p>
            <a:pPr lvl="1"/>
            <a:r>
              <a:rPr lang="de-DE" dirty="0" err="1" smtClean="0"/>
              <a:t>Architectural</a:t>
            </a:r>
            <a:r>
              <a:rPr lang="de-DE" dirty="0" smtClean="0"/>
              <a:t> style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use-case</a:t>
            </a:r>
            <a:r>
              <a:rPr lang="de-DE" dirty="0" smtClean="0"/>
              <a:t> </a:t>
            </a:r>
            <a:r>
              <a:rPr lang="de-DE" dirty="0" err="1" smtClean="0"/>
              <a:t>scalability</a:t>
            </a:r>
            <a:endParaRPr lang="de-DE" dirty="0" smtClean="0"/>
          </a:p>
          <a:p>
            <a:r>
              <a:rPr lang="de-DE" dirty="0" smtClean="0"/>
              <a:t>Keep </a:t>
            </a:r>
            <a:r>
              <a:rPr lang="de-DE" dirty="0" err="1" smtClean="0"/>
              <a:t>It</a:t>
            </a:r>
            <a:r>
              <a:rPr lang="de-DE" dirty="0" smtClean="0"/>
              <a:t> Simple</a:t>
            </a:r>
          </a:p>
          <a:p>
            <a:pPr lvl="1"/>
            <a:r>
              <a:rPr lang="de-DE" dirty="0" smtClean="0"/>
              <a:t>Collection </a:t>
            </a:r>
            <a:r>
              <a:rPr lang="de-DE" dirty="0" err="1" smtClean="0"/>
              <a:t>Resource</a:t>
            </a:r>
            <a:r>
              <a:rPr lang="de-DE" dirty="0" smtClean="0"/>
              <a:t>   /</a:t>
            </a:r>
            <a:r>
              <a:rPr lang="de-DE" dirty="0" err="1" smtClean="0"/>
              <a:t>users</a:t>
            </a:r>
            <a:r>
              <a:rPr lang="de-DE" dirty="0" smtClean="0"/>
              <a:t>/</a:t>
            </a:r>
          </a:p>
          <a:p>
            <a:pPr lvl="1"/>
            <a:r>
              <a:rPr lang="de-DE" dirty="0" smtClean="0"/>
              <a:t>Instance </a:t>
            </a:r>
            <a:r>
              <a:rPr lang="de-DE" dirty="0" err="1" smtClean="0"/>
              <a:t>Resource</a:t>
            </a:r>
            <a:r>
              <a:rPr lang="de-DE" dirty="0" smtClean="0"/>
              <a:t>	/</a:t>
            </a:r>
            <a:r>
              <a:rPr lang="de-DE" dirty="0" err="1" smtClean="0"/>
              <a:t>users</a:t>
            </a:r>
            <a:r>
              <a:rPr lang="de-DE" dirty="0" smtClean="0"/>
              <a:t>/1</a:t>
            </a:r>
          </a:p>
          <a:p>
            <a:r>
              <a:rPr lang="de-DE" dirty="0" err="1" smtClean="0"/>
              <a:t>Behavior</a:t>
            </a:r>
            <a:endParaRPr lang="de-DE" dirty="0" smtClean="0"/>
          </a:p>
          <a:p>
            <a:pPr lvl="1"/>
            <a:r>
              <a:rPr lang="de-DE" dirty="0" smtClean="0"/>
              <a:t>GET, PUT, POST, DELETE („CRUD“), Head (Headers, </a:t>
            </a:r>
            <a:r>
              <a:rPr lang="de-DE" dirty="0" err="1" smtClean="0"/>
              <a:t>no</a:t>
            </a:r>
            <a:r>
              <a:rPr lang="de-DE" dirty="0" smtClean="0"/>
              <a:t> Body)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HTTP </a:t>
            </a:r>
            <a:r>
              <a:rPr lang="de-DE" dirty="0" err="1" smtClean="0"/>
              <a:t>Reponse</a:t>
            </a:r>
            <a:r>
              <a:rPr lang="de-DE" dirty="0" smtClean="0"/>
              <a:t> Codes</a:t>
            </a:r>
          </a:p>
          <a:p>
            <a:r>
              <a:rPr lang="de-DE" dirty="0" smtClean="0"/>
              <a:t>Date/Time/</a:t>
            </a:r>
            <a:r>
              <a:rPr lang="de-DE" dirty="0" err="1" smtClean="0"/>
              <a:t>Timestamp</a:t>
            </a:r>
            <a:endParaRPr lang="de-DE" dirty="0" smtClean="0"/>
          </a:p>
          <a:p>
            <a:pPr lvl="1"/>
            <a:r>
              <a:rPr lang="de-DE" dirty="0" smtClean="0"/>
              <a:t>ISO 8601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standard</a:t>
            </a:r>
            <a:endParaRPr lang="de-DE" dirty="0" smtClean="0"/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UTC!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params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offset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limit</a:t>
            </a:r>
            <a:endParaRPr lang="de-DE" dirty="0" smtClean="0"/>
          </a:p>
          <a:p>
            <a:r>
              <a:rPr lang="de-DE" dirty="0" smtClean="0"/>
              <a:t>....</a:t>
            </a:r>
          </a:p>
          <a:p>
            <a:endParaRPr lang="de-DE" dirty="0" smtClean="0"/>
          </a:p>
          <a:p>
            <a:pPr lvl="1"/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1071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– Accept CORS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Cross-Origin </a:t>
            </a:r>
            <a:r>
              <a:rPr lang="de-DE" dirty="0" err="1"/>
              <a:t>Resource</a:t>
            </a:r>
            <a:r>
              <a:rPr lang="de-DE" dirty="0"/>
              <a:t> Sharing (CORS)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mechanism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additional HTTP </a:t>
            </a:r>
            <a:r>
              <a:rPr lang="de-DE" dirty="0" err="1"/>
              <a:t>headers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let</a:t>
            </a:r>
            <a:r>
              <a:rPr lang="de-DE" dirty="0"/>
              <a:t> a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gain</a:t>
            </a:r>
            <a:r>
              <a:rPr lang="de-DE" dirty="0"/>
              <a:t> </a:t>
            </a:r>
            <a:r>
              <a:rPr lang="de-DE" dirty="0" err="1"/>
              <a:t>permission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selected</a:t>
            </a:r>
            <a:r>
              <a:rPr lang="de-DE" dirty="0"/>
              <a:t> </a:t>
            </a:r>
            <a:r>
              <a:rPr lang="de-DE" dirty="0" err="1"/>
              <a:t>resources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</a:t>
            </a:r>
            <a:r>
              <a:rPr lang="de-DE" dirty="0" err="1"/>
              <a:t>server</a:t>
            </a:r>
            <a:r>
              <a:rPr lang="de-DE" dirty="0"/>
              <a:t> on a different </a:t>
            </a:r>
            <a:r>
              <a:rPr lang="de-DE" dirty="0" err="1"/>
              <a:t>origin</a:t>
            </a:r>
            <a:r>
              <a:rPr lang="de-DE" dirty="0"/>
              <a:t> (</a:t>
            </a:r>
            <a:r>
              <a:rPr lang="de-DE" dirty="0" err="1"/>
              <a:t>domain</a:t>
            </a:r>
            <a:r>
              <a:rPr lang="de-DE" dirty="0"/>
              <a:t>)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</a:t>
            </a:r>
            <a:r>
              <a:rPr lang="de-DE" dirty="0" err="1"/>
              <a:t>currently</a:t>
            </a:r>
            <a:r>
              <a:rPr lang="de-DE" dirty="0"/>
              <a:t> in </a:t>
            </a:r>
            <a:r>
              <a:rPr lang="de-DE" dirty="0" err="1"/>
              <a:t>use</a:t>
            </a:r>
            <a:r>
              <a:rPr lang="de-DE" dirty="0"/>
              <a:t>.</a:t>
            </a:r>
            <a:endParaRPr lang="de-DE" dirty="0" smtClean="0"/>
          </a:p>
          <a:p>
            <a:pPr lvl="1"/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707" y="2395424"/>
            <a:ext cx="5545776" cy="3855064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6520977" y="6230805"/>
            <a:ext cx="2220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/>
              <a:t>https://</a:t>
            </a:r>
            <a:r>
              <a:rPr lang="de-DE" sz="600" dirty="0" err="1"/>
              <a:t>developer.mozilla.org</a:t>
            </a:r>
            <a:r>
              <a:rPr lang="de-DE" sz="600" dirty="0"/>
              <a:t>/en-US/</a:t>
            </a:r>
            <a:r>
              <a:rPr lang="de-DE" sz="600" dirty="0" err="1"/>
              <a:t>docs</a:t>
            </a:r>
            <a:r>
              <a:rPr lang="de-DE" sz="600" dirty="0"/>
              <a:t>/Web/HTTP/CORS</a:t>
            </a:r>
          </a:p>
        </p:txBody>
      </p:sp>
    </p:spTree>
    <p:extLst>
      <p:ext uri="{BB962C8B-B14F-4D97-AF65-F5344CB8AC3E}">
        <p14:creationId xmlns:p14="http://schemas.microsoft.com/office/powerpoint/2010/main" val="90307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</a:t>
            </a:r>
            <a:r>
              <a:rPr lang="mr-IN" dirty="0" smtClean="0"/>
              <a:t>–</a:t>
            </a:r>
            <a:r>
              <a:rPr lang="de-DE" dirty="0" smtClean="0"/>
              <a:t> API Anti Patterns!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Poor </a:t>
            </a:r>
            <a:r>
              <a:rPr lang="de-DE" dirty="0" err="1" smtClean="0"/>
              <a:t>error</a:t>
            </a:r>
            <a:r>
              <a:rPr lang="de-DE" dirty="0" smtClean="0"/>
              <a:t> </a:t>
            </a:r>
            <a:r>
              <a:rPr lang="de-DE" dirty="0" err="1" smtClean="0"/>
              <a:t>handling</a:t>
            </a:r>
            <a:endParaRPr lang="de-DE" dirty="0" smtClean="0"/>
          </a:p>
          <a:p>
            <a:r>
              <a:rPr lang="de-DE" dirty="0" smtClean="0"/>
              <a:t>REST APIs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ignore</a:t>
            </a:r>
            <a:r>
              <a:rPr lang="de-DE" dirty="0" smtClean="0"/>
              <a:t> HTTP </a:t>
            </a:r>
            <a:r>
              <a:rPr lang="de-DE" dirty="0" err="1" smtClean="0"/>
              <a:t>rules</a:t>
            </a:r>
            <a:endParaRPr lang="de-DE" dirty="0" smtClean="0"/>
          </a:p>
          <a:p>
            <a:r>
              <a:rPr lang="de-DE" dirty="0" err="1" smtClean="0"/>
              <a:t>Exposing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raw</a:t>
            </a:r>
            <a:r>
              <a:rPr lang="de-DE" dirty="0" smtClean="0"/>
              <a:t> </a:t>
            </a:r>
            <a:r>
              <a:rPr lang="de-DE" dirty="0" err="1" smtClean="0"/>
              <a:t>underlying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 smtClean="0"/>
          </a:p>
          <a:p>
            <a:r>
              <a:rPr lang="de-DE" dirty="0" smtClean="0"/>
              <a:t>Security </a:t>
            </a:r>
            <a:r>
              <a:rPr lang="de-DE" dirty="0" err="1" smtClean="0"/>
              <a:t>complexity</a:t>
            </a:r>
            <a:endParaRPr lang="de-DE" dirty="0" smtClean="0"/>
          </a:p>
          <a:p>
            <a:r>
              <a:rPr lang="de-DE" dirty="0" err="1" smtClean="0"/>
              <a:t>Unexpected</a:t>
            </a:r>
            <a:r>
              <a:rPr lang="de-DE" dirty="0" smtClean="0"/>
              <a:t> &amp; </a:t>
            </a:r>
            <a:r>
              <a:rPr lang="de-DE" dirty="0" err="1" smtClean="0"/>
              <a:t>undocumented</a:t>
            </a:r>
            <a:r>
              <a:rPr lang="de-DE" dirty="0" smtClean="0"/>
              <a:t> </a:t>
            </a:r>
            <a:r>
              <a:rPr lang="de-DE" dirty="0" err="1" smtClean="0"/>
              <a:t>releases</a:t>
            </a:r>
            <a:endParaRPr lang="de-DE" dirty="0" smtClean="0"/>
          </a:p>
          <a:p>
            <a:r>
              <a:rPr lang="de-DE" dirty="0" smtClean="0"/>
              <a:t>Poor </a:t>
            </a:r>
            <a:r>
              <a:rPr lang="de-DE" dirty="0" err="1" smtClean="0"/>
              <a:t>developer</a:t>
            </a:r>
            <a:r>
              <a:rPr lang="de-DE" dirty="0" smtClean="0"/>
              <a:t> </a:t>
            </a:r>
            <a:r>
              <a:rPr lang="de-DE" dirty="0" err="1" smtClean="0"/>
              <a:t>expereience</a:t>
            </a:r>
            <a:endParaRPr lang="de-DE" dirty="0" smtClean="0"/>
          </a:p>
          <a:p>
            <a:r>
              <a:rPr lang="de-DE" dirty="0" smtClean="0"/>
              <a:t>Poor </a:t>
            </a:r>
            <a:r>
              <a:rPr lang="de-DE" dirty="0" err="1" smtClean="0"/>
              <a:t>documentation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293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5229355"/>
            <a:ext cx="8697057" cy="1114654"/>
          </a:xfrm>
        </p:spPr>
        <p:txBody>
          <a:bodyPr/>
          <a:lstStyle/>
          <a:p>
            <a:pPr lvl="1">
              <a:buFont typeface="Wingdings" charset="2"/>
              <a:buChar char="è"/>
            </a:pPr>
            <a:r>
              <a:rPr lang="de-DE" dirty="0" err="1" smtClean="0"/>
              <a:t>Smells</a:t>
            </a:r>
            <a:r>
              <a:rPr lang="de-DE" dirty="0" smtClean="0"/>
              <a:t> like </a:t>
            </a:r>
            <a:r>
              <a:rPr lang="de-DE" dirty="0" err="1" smtClean="0"/>
              <a:t>bad</a:t>
            </a:r>
            <a:r>
              <a:rPr lang="de-DE" dirty="0" smtClean="0"/>
              <a:t> RPC. DON‘T DO THIS!! </a:t>
            </a:r>
            <a:r>
              <a:rPr lang="de-DE" dirty="0" err="1" smtClean="0"/>
              <a:t>Then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at </a:t>
            </a:r>
            <a:r>
              <a:rPr lang="de-DE" dirty="0" err="1" smtClean="0"/>
              <a:t>gRPC</a:t>
            </a:r>
            <a:r>
              <a:rPr lang="de-DE" dirty="0" smtClean="0"/>
              <a:t>!!!</a:t>
            </a:r>
          </a:p>
          <a:p>
            <a:pPr lvl="1">
              <a:buFont typeface="Wingdings" charset="2"/>
              <a:buChar char="è"/>
            </a:pPr>
            <a:r>
              <a:rPr lang="de-DE" dirty="0" smtClean="0"/>
              <a:t>I am </a:t>
            </a:r>
            <a:r>
              <a:rPr lang="de-DE" dirty="0" err="1" smtClean="0"/>
              <a:t>getting</a:t>
            </a:r>
            <a:r>
              <a:rPr lang="de-DE" dirty="0" smtClean="0"/>
              <a:t> </a:t>
            </a:r>
            <a:r>
              <a:rPr lang="de-DE" dirty="0" err="1" smtClean="0"/>
              <a:t>frustrated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people</a:t>
            </a:r>
            <a:r>
              <a:rPr lang="de-DE" dirty="0" smtClean="0"/>
              <a:t> </a:t>
            </a:r>
            <a:r>
              <a:rPr lang="de-DE" dirty="0" err="1" smtClean="0"/>
              <a:t>calling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HTTP-</a:t>
            </a:r>
            <a:r>
              <a:rPr lang="de-DE" dirty="0" err="1" smtClean="0"/>
              <a:t>based</a:t>
            </a:r>
            <a:r>
              <a:rPr lang="de-DE" dirty="0" smtClean="0"/>
              <a:t> </a:t>
            </a:r>
            <a:r>
              <a:rPr lang="de-DE" dirty="0" err="1" smtClean="0"/>
              <a:t>interface</a:t>
            </a:r>
            <a:r>
              <a:rPr lang="de-DE" dirty="0" smtClean="0"/>
              <a:t> a REST API </a:t>
            </a:r>
            <a:r>
              <a:rPr lang="mr-IN" dirty="0" smtClean="0"/>
              <a:t>–</a:t>
            </a:r>
            <a:r>
              <a:rPr lang="de-DE" dirty="0" smtClean="0"/>
              <a:t> Roy Fielding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93210" y="1385547"/>
            <a:ext cx="34319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RESTful</a:t>
            </a:r>
            <a:r>
              <a:rPr lang="de-DE" dirty="0" smtClean="0"/>
              <a:t> API</a:t>
            </a:r>
          </a:p>
          <a:p>
            <a:endParaRPr lang="de-DE" dirty="0"/>
          </a:p>
          <a:p>
            <a:r>
              <a:rPr lang="de-DE" dirty="0" smtClean="0"/>
              <a:t>GET /</a:t>
            </a:r>
            <a:r>
              <a:rPr lang="de-DE" dirty="0" err="1" smtClean="0"/>
              <a:t>user</a:t>
            </a:r>
            <a:r>
              <a:rPr lang="de-DE" dirty="0" smtClean="0"/>
              <a:t>/1</a:t>
            </a:r>
          </a:p>
          <a:p>
            <a:endParaRPr lang="de-DE" dirty="0" smtClean="0"/>
          </a:p>
          <a:p>
            <a:r>
              <a:rPr lang="de-DE" dirty="0" smtClean="0"/>
              <a:t>{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username</a:t>
            </a:r>
            <a:r>
              <a:rPr lang="de-DE" dirty="0" smtClean="0"/>
              <a:t>“: „jona7o“,</a:t>
            </a:r>
          </a:p>
          <a:p>
            <a:r>
              <a:rPr lang="de-DE" dirty="0" smtClean="0"/>
              <a:t>„email“: „</a:t>
            </a:r>
            <a:r>
              <a:rPr lang="de-DE" dirty="0" err="1" smtClean="0"/>
              <a:t>tobias.jonas@fh-rosenheim.de</a:t>
            </a:r>
            <a:r>
              <a:rPr lang="de-DE" dirty="0" smtClean="0"/>
              <a:t>“,</a:t>
            </a:r>
          </a:p>
          <a:p>
            <a:r>
              <a:rPr lang="de-DE" dirty="0" smtClean="0"/>
              <a:t>...</a:t>
            </a:r>
          </a:p>
          <a:p>
            <a:r>
              <a:rPr lang="de-DE" dirty="0"/>
              <a:t>}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225179" y="1286815"/>
            <a:ext cx="3802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Non-</a:t>
            </a:r>
            <a:r>
              <a:rPr lang="de-DE" dirty="0" err="1" smtClean="0">
                <a:solidFill>
                  <a:srgbClr val="FF0000"/>
                </a:solidFill>
              </a:rPr>
              <a:t>RESTful</a:t>
            </a:r>
            <a:r>
              <a:rPr lang="de-DE" dirty="0" smtClean="0">
                <a:solidFill>
                  <a:srgbClr val="FF0000"/>
                </a:solidFill>
              </a:rPr>
              <a:t> API</a:t>
            </a:r>
          </a:p>
          <a:p>
            <a:endParaRPr lang="de-DE" dirty="0"/>
          </a:p>
          <a:p>
            <a:r>
              <a:rPr lang="de-DE" dirty="0" smtClean="0"/>
              <a:t>GET /</a:t>
            </a:r>
            <a:r>
              <a:rPr lang="de-DE" dirty="0" err="1" smtClean="0"/>
              <a:t>last_active_users?page</a:t>
            </a:r>
            <a:r>
              <a:rPr lang="de-DE" dirty="0" smtClean="0"/>
              <a:t>=3</a:t>
            </a:r>
          </a:p>
          <a:p>
            <a:endParaRPr lang="de-DE" dirty="0" smtClean="0"/>
          </a:p>
          <a:p>
            <a:r>
              <a:rPr lang="de-DE" dirty="0" smtClean="0"/>
              <a:t>{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users</a:t>
            </a:r>
            <a:r>
              <a:rPr lang="de-DE" dirty="0" smtClean="0"/>
              <a:t>“: [...]</a:t>
            </a:r>
          </a:p>
          <a:p>
            <a:r>
              <a:rPr lang="de-DE" dirty="0" smtClean="0"/>
              <a:t>...</a:t>
            </a:r>
          </a:p>
          <a:p>
            <a:r>
              <a:rPr lang="de-DE" dirty="0" smtClean="0"/>
              <a:t>}</a:t>
            </a:r>
            <a:endParaRPr lang="de-DE" dirty="0"/>
          </a:p>
          <a:p>
            <a:r>
              <a:rPr lang="de-DE" dirty="0" smtClean="0">
                <a:solidFill>
                  <a:srgbClr val="FF0000"/>
                </a:solidFill>
              </a:rPr>
              <a:t>/// </a:t>
            </a:r>
            <a:r>
              <a:rPr lang="de-DE" dirty="0" err="1" smtClean="0">
                <a:solidFill>
                  <a:srgbClr val="FF0000"/>
                </a:solidFill>
              </a:rPr>
              <a:t>more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shit</a:t>
            </a:r>
            <a:endParaRPr lang="de-DE" dirty="0" smtClean="0">
              <a:solidFill>
                <a:srgbClr val="FF0000"/>
              </a:solidFill>
            </a:endParaRPr>
          </a:p>
          <a:p>
            <a:r>
              <a:rPr lang="de-DE" dirty="0" smtClean="0"/>
              <a:t>/</a:t>
            </a:r>
            <a:r>
              <a:rPr lang="de-DE" dirty="0" err="1" smtClean="0"/>
              <a:t>getAccount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getAllAccounts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verifyAccountEmailAddress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searchGroupsByName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14607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</a:t>
            </a:r>
            <a:r>
              <a:rPr lang="mr-IN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OpenAPI</a:t>
            </a:r>
            <a:r>
              <a:rPr lang="de-DE" dirty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API </a:t>
            </a:r>
            <a:r>
              <a:rPr lang="de-DE" dirty="0" err="1" smtClean="0"/>
              <a:t>documentation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Framework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describing</a:t>
            </a:r>
            <a:r>
              <a:rPr lang="de-DE" dirty="0" smtClean="0"/>
              <a:t> APIs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discovery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APIs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machines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swagger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code</a:t>
            </a:r>
            <a:endParaRPr lang="de-DE" dirty="0"/>
          </a:p>
          <a:p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 Endpoints </a:t>
            </a:r>
            <a:endParaRPr lang="de-DE" dirty="0" smtClean="0"/>
          </a:p>
          <a:p>
            <a:r>
              <a:rPr lang="de-DE" dirty="0" smtClean="0"/>
              <a:t>YAML </a:t>
            </a:r>
            <a:r>
              <a:rPr lang="de-DE" dirty="0" err="1" smtClean="0"/>
              <a:t>or</a:t>
            </a:r>
            <a:r>
              <a:rPr lang="de-DE" dirty="0" smtClean="0"/>
              <a:t> JSON </a:t>
            </a:r>
            <a:r>
              <a:rPr lang="de-DE" dirty="0" err="1" smtClean="0"/>
              <a:t>file</a:t>
            </a:r>
            <a:endParaRPr lang="de-DE" dirty="0"/>
          </a:p>
          <a:p>
            <a:endParaRPr lang="de-DE" dirty="0" smtClean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 smtClean="0">
              <a:hlinkClick r:id="rId2"/>
            </a:endParaRPr>
          </a:p>
          <a:p>
            <a:endParaRPr lang="de-DE" dirty="0" smtClean="0">
              <a:hlinkClick r:id="rId2"/>
            </a:endParaRPr>
          </a:p>
          <a:p>
            <a:r>
              <a:rPr lang="de-DE" dirty="0" smtClean="0">
                <a:hlinkClick r:id="rId2"/>
              </a:rPr>
              <a:t>https</a:t>
            </a:r>
            <a:r>
              <a:rPr lang="de-DE" dirty="0">
                <a:hlinkClick r:id="rId2"/>
              </a:rPr>
              <a:t>://www.openapis.org</a:t>
            </a:r>
            <a:r>
              <a:rPr lang="de-DE" dirty="0" smtClean="0">
                <a:hlinkClick r:id="rId2"/>
              </a:rPr>
              <a:t>/</a:t>
            </a:r>
            <a:endParaRPr lang="de-DE" dirty="0" smtClean="0"/>
          </a:p>
          <a:p>
            <a:pPr marL="263776" lvl="1">
              <a:spcBef>
                <a:spcPts val="554"/>
              </a:spcBef>
            </a:pPr>
            <a:r>
              <a:rPr lang="de-DE" dirty="0" err="1" smtClean="0"/>
              <a:t>Swagger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popular</a:t>
            </a:r>
            <a:r>
              <a:rPr lang="de-DE" dirty="0"/>
              <a:t> API </a:t>
            </a:r>
            <a:r>
              <a:rPr lang="de-DE" dirty="0" smtClean="0"/>
              <a:t>Tool</a:t>
            </a:r>
          </a:p>
          <a:p>
            <a:pPr lvl="1"/>
            <a:r>
              <a:rPr lang="de-DE" dirty="0">
                <a:hlinkClick r:id="rId3"/>
              </a:rPr>
              <a:t>https://swagger.io</a:t>
            </a:r>
            <a:r>
              <a:rPr lang="de-DE" dirty="0" smtClean="0">
                <a:hlinkClick r:id="rId3"/>
              </a:rPr>
              <a:t>/</a:t>
            </a:r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49" y="3211913"/>
            <a:ext cx="4257382" cy="30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gRPC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gRPC</a:t>
            </a:r>
            <a:r>
              <a:rPr lang="de-DE" dirty="0" smtClean="0"/>
              <a:t> </a:t>
            </a:r>
            <a:r>
              <a:rPr lang="de-DE" dirty="0" err="1" smtClean="0"/>
              <a:t>stands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gRPC</a:t>
            </a:r>
            <a:r>
              <a:rPr lang="de-DE" dirty="0" smtClean="0"/>
              <a:t> (Remote </a:t>
            </a:r>
            <a:r>
              <a:rPr lang="de-DE" dirty="0" err="1" smtClean="0"/>
              <a:t>Procedure</a:t>
            </a:r>
            <a:r>
              <a:rPr lang="de-DE" dirty="0" smtClean="0"/>
              <a:t> Calls)</a:t>
            </a:r>
            <a:endParaRPr lang="de-DE" dirty="0"/>
          </a:p>
          <a:p>
            <a:r>
              <a:rPr lang="de-DE" dirty="0" smtClean="0"/>
              <a:t>A high </a:t>
            </a:r>
            <a:r>
              <a:rPr lang="de-DE" dirty="0" err="1" smtClean="0"/>
              <a:t>performance</a:t>
            </a:r>
            <a:r>
              <a:rPr lang="de-DE" dirty="0" smtClean="0"/>
              <a:t>,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, </a:t>
            </a:r>
            <a:r>
              <a:rPr lang="de-DE" dirty="0" err="1" smtClean="0"/>
              <a:t>feature-rich</a:t>
            </a:r>
            <a:r>
              <a:rPr lang="de-DE" dirty="0" smtClean="0"/>
              <a:t> RPC </a:t>
            </a:r>
            <a:r>
              <a:rPr lang="de-DE" dirty="0" err="1" smtClean="0"/>
              <a:t>framework</a:t>
            </a:r>
            <a:r>
              <a:rPr lang="de-DE" dirty="0" smtClean="0"/>
              <a:t> (RPC </a:t>
            </a:r>
            <a:r>
              <a:rPr lang="de-DE" dirty="0" smtClean="0">
                <a:sym typeface="Wingdings"/>
              </a:rPr>
              <a:t> 4. Semester VV Prof. </a:t>
            </a:r>
            <a:r>
              <a:rPr lang="de-DE" dirty="0" err="1" smtClean="0">
                <a:sym typeface="Wingdings"/>
              </a:rPr>
              <a:t>Beneken</a:t>
            </a:r>
            <a:r>
              <a:rPr lang="de-DE" dirty="0" smtClean="0">
                <a:sym typeface="Wingdings"/>
              </a:rPr>
              <a:t>)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Part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Cloud Native Computing </a:t>
            </a:r>
            <a:r>
              <a:rPr lang="de-DE" dirty="0" err="1" smtClean="0">
                <a:sym typeface="Wingdings"/>
              </a:rPr>
              <a:t>Foundation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cncf.io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HTTP/2 </a:t>
            </a:r>
            <a:r>
              <a:rPr lang="de-DE" dirty="0" err="1" smtClean="0">
                <a:sym typeface="Wingdings"/>
              </a:rPr>
              <a:t>and</a:t>
            </a:r>
            <a:r>
              <a:rPr lang="de-DE" dirty="0" smtClean="0">
                <a:sym typeface="Wingdings"/>
              </a:rPr>
              <a:t> mobile </a:t>
            </a:r>
            <a:r>
              <a:rPr lang="de-DE" dirty="0" err="1" smtClean="0">
                <a:sym typeface="Wingdings"/>
              </a:rPr>
              <a:t>first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Open </a:t>
            </a:r>
            <a:r>
              <a:rPr lang="de-DE" dirty="0" err="1" smtClean="0">
                <a:sym typeface="Wingdings"/>
              </a:rPr>
              <a:t>sourced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version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Stubby</a:t>
            </a:r>
            <a:r>
              <a:rPr lang="de-DE" dirty="0" smtClean="0">
                <a:sym typeface="Wingdings"/>
              </a:rPr>
              <a:t> RPC </a:t>
            </a:r>
            <a:r>
              <a:rPr lang="de-DE" dirty="0" err="1" smtClean="0">
                <a:sym typeface="Wingdings"/>
              </a:rPr>
              <a:t>used</a:t>
            </a:r>
            <a:r>
              <a:rPr lang="de-DE" dirty="0" smtClean="0">
                <a:sym typeface="Wingdings"/>
              </a:rPr>
              <a:t> in Google</a:t>
            </a:r>
            <a:endParaRPr lang="de-DE" dirty="0">
              <a:sym typeface="Wingdings"/>
            </a:endParaRPr>
          </a:p>
          <a:p>
            <a:r>
              <a:rPr lang="de-DE" dirty="0" err="1" smtClean="0"/>
              <a:t>gRPC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RMI</a:t>
            </a:r>
          </a:p>
          <a:p>
            <a:r>
              <a:rPr lang="de-DE" dirty="0" err="1" smtClean="0"/>
              <a:t>Abstractions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practices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design RPCs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gRPC</a:t>
            </a:r>
            <a:r>
              <a:rPr lang="de-DE" dirty="0" smtClean="0"/>
              <a:t> in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23.11.2017</a:t>
            </a:r>
          </a:p>
        </p:txBody>
      </p:sp>
    </p:spTree>
    <p:extLst>
      <p:ext uri="{BB962C8B-B14F-4D97-AF65-F5344CB8AC3E}">
        <p14:creationId xmlns:p14="http://schemas.microsoft.com/office/powerpoint/2010/main" val="198158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828</Words>
  <Application>Microsoft Macintosh PowerPoint</Application>
  <PresentationFormat>Bildschirmpräsentation (4:3)</PresentationFormat>
  <Paragraphs>207</Paragraphs>
  <Slides>15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Calibri</vt:lpstr>
      <vt:lpstr>Consolas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Overview</vt:lpstr>
      <vt:lpstr>REST – Fundamentals &amp; Best Practises</vt:lpstr>
      <vt:lpstr>REST – Accept CORS</vt:lpstr>
      <vt:lpstr>REST – API Anti Patterns! </vt:lpstr>
      <vt:lpstr>REST</vt:lpstr>
      <vt:lpstr>REST – OpenAPI as API documentation</vt:lpstr>
      <vt:lpstr>gRPC</vt:lpstr>
      <vt:lpstr>MQTT</vt:lpstr>
      <vt:lpstr>Backend 4 Frontend</vt:lpstr>
      <vt:lpstr>What is graphQL</vt:lpstr>
      <vt:lpstr>REST vs. graphQL</vt:lpstr>
      <vt:lpstr>Messaging</vt:lpstr>
      <vt:lpstr>Kafka – What is Kafka?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108</cp:revision>
  <dcterms:created xsi:type="dcterms:W3CDTF">2016-11-09T22:19:26Z</dcterms:created>
  <dcterms:modified xsi:type="dcterms:W3CDTF">2017-11-22T16:49:26Z</dcterms:modified>
</cp:coreProperties>
</file>

<file path=docProps/thumbnail.jpeg>
</file>